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DM Sans Medium"/>
      <p:regular r:id="rId15"/>
      <p:bold r:id="rId16"/>
      <p:italic r:id="rId17"/>
      <p:boldItalic r:id="rId18"/>
    </p:embeddedFont>
    <p:embeddedFont>
      <p:font typeface="Int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i7eB0iNh1UZWPpLf8nm+WgjoIS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.fntdata"/><Relationship Id="rId11" Type="http://schemas.openxmlformats.org/officeDocument/2006/relationships/slide" Target="slides/slide7.xml"/><Relationship Id="rId22" Type="http://schemas.openxmlformats.org/officeDocument/2006/relationships/font" Target="fonts/Inter-boldItalic.fntdata"/><Relationship Id="rId10" Type="http://schemas.openxmlformats.org/officeDocument/2006/relationships/slide" Target="slides/slide6.xml"/><Relationship Id="rId21" Type="http://schemas.openxmlformats.org/officeDocument/2006/relationships/font" Target="fonts/Inter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MSansMedium-regular.fntdata"/><Relationship Id="rId14" Type="http://schemas.openxmlformats.org/officeDocument/2006/relationships/slide" Target="slides/slide10.xml"/><Relationship Id="rId17" Type="http://schemas.openxmlformats.org/officeDocument/2006/relationships/font" Target="fonts/DMSansMedium-italic.fntdata"/><Relationship Id="rId16" Type="http://schemas.openxmlformats.org/officeDocument/2006/relationships/font" Target="fonts/DMSansMedium-bold.fntdata"/><Relationship Id="rId5" Type="http://schemas.openxmlformats.org/officeDocument/2006/relationships/slide" Target="slides/slide1.xml"/><Relationship Id="rId19" Type="http://schemas.openxmlformats.org/officeDocument/2006/relationships/font" Target="fonts/Inter-regular.fntdata"/><Relationship Id="rId6" Type="http://schemas.openxmlformats.org/officeDocument/2006/relationships/slide" Target="slides/slide2.xml"/><Relationship Id="rId18" Type="http://schemas.openxmlformats.org/officeDocument/2006/relationships/font" Target="fonts/DMSans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280190" y="1244084"/>
            <a:ext cx="7556421" cy="29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6150"/>
              <a:buFont typeface="DM Sans Medium"/>
              <a:buNone/>
            </a:pPr>
            <a:r>
              <a:rPr b="0" i="0" lang="en-US" sz="61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Definición y Objetivos de la Política Monetaria</a:t>
            </a:r>
            <a:endParaRPr b="0" i="0" sz="61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6280190" y="4518898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La política monetaria es el conjunto de herramientas y estrategias utilizadas por los bancos centrales para controlar la oferta de dinero y mantener la estabilidad de precios en una economía. Esto contribuye al crecimiento económico sostenible y mejora el bienestar de la población.</a:t>
            </a:r>
            <a:endParaRPr b="0" i="0" sz="175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5" name="Google Shape;2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7614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/>
          <p:nvPr/>
        </p:nvSpPr>
        <p:spPr>
          <a:xfrm>
            <a:off x="693301" y="3337441"/>
            <a:ext cx="10505361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850"/>
              <a:buFont typeface="DM Sans Medium"/>
              <a:buNone/>
            </a:pPr>
            <a:r>
              <a:rPr b="0" i="0" lang="en-US" sz="38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Rol del Banco Central en la Política Monetaria</a:t>
            </a:r>
            <a:endParaRPr b="0" i="0" sz="3850" u="none" cap="none" strike="noStrike"/>
          </a:p>
        </p:txBody>
      </p:sp>
      <p:sp>
        <p:nvSpPr>
          <p:cNvPr id="207" name="Google Shape;207;p10"/>
          <p:cNvSpPr/>
          <p:nvPr/>
        </p:nvSpPr>
        <p:spPr>
          <a:xfrm>
            <a:off x="693301" y="4253627"/>
            <a:ext cx="6522958" cy="1458278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"/>
          <p:cNvSpPr/>
          <p:nvPr/>
        </p:nvSpPr>
        <p:spPr>
          <a:xfrm>
            <a:off x="891302" y="4451628"/>
            <a:ext cx="2476143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00"/>
              <a:buFont typeface="DM Sans Medium"/>
              <a:buNone/>
            </a:pPr>
            <a:r>
              <a:rPr b="0" i="0" lang="en-US" sz="19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Independencia</a:t>
            </a:r>
            <a:endParaRPr b="0" i="0" sz="1900" u="none" cap="none" strike="noStrike"/>
          </a:p>
        </p:txBody>
      </p:sp>
      <p:sp>
        <p:nvSpPr>
          <p:cNvPr id="209" name="Google Shape;209;p10"/>
          <p:cNvSpPr/>
          <p:nvPr/>
        </p:nvSpPr>
        <p:spPr>
          <a:xfrm>
            <a:off x="891302" y="4880015"/>
            <a:ext cx="6126956" cy="633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Los bancos centrales modernos cuentan con un alto grado de autonomía en la toma de decisiones de política monetaria.</a:t>
            </a:r>
            <a:endParaRPr b="0" i="0" sz="1550" u="none" cap="none" strike="noStrike"/>
          </a:p>
        </p:txBody>
      </p:sp>
      <p:sp>
        <p:nvSpPr>
          <p:cNvPr id="210" name="Google Shape;210;p10"/>
          <p:cNvSpPr/>
          <p:nvPr/>
        </p:nvSpPr>
        <p:spPr>
          <a:xfrm>
            <a:off x="7414260" y="4253627"/>
            <a:ext cx="6522958" cy="1458278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7612261" y="4451628"/>
            <a:ext cx="2476143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00"/>
              <a:buFont typeface="DM Sans Medium"/>
              <a:buNone/>
            </a:pPr>
            <a:r>
              <a:rPr b="0" i="0" lang="en-US" sz="19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Transparencia</a:t>
            </a:r>
            <a:endParaRPr b="0" i="0" sz="1900" u="none" cap="none" strike="noStrike"/>
          </a:p>
        </p:txBody>
      </p:sp>
      <p:sp>
        <p:nvSpPr>
          <p:cNvPr id="212" name="Google Shape;212;p10"/>
          <p:cNvSpPr/>
          <p:nvPr/>
        </p:nvSpPr>
        <p:spPr>
          <a:xfrm>
            <a:off x="7612261" y="4880015"/>
            <a:ext cx="6126956" cy="633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La comunicación clara y oportuna de las decisiones y estrategias del banco central es fundamental para su efectividad.</a:t>
            </a:r>
            <a:endParaRPr b="0" i="0" sz="1550" u="none" cap="none" strike="noStrike"/>
          </a:p>
        </p:txBody>
      </p:sp>
      <p:sp>
        <p:nvSpPr>
          <p:cNvPr id="213" name="Google Shape;213;p10"/>
          <p:cNvSpPr/>
          <p:nvPr/>
        </p:nvSpPr>
        <p:spPr>
          <a:xfrm>
            <a:off x="693301" y="5909905"/>
            <a:ext cx="6522958" cy="1458278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"/>
          <p:cNvSpPr/>
          <p:nvPr/>
        </p:nvSpPr>
        <p:spPr>
          <a:xfrm>
            <a:off x="891302" y="6107906"/>
            <a:ext cx="2476143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00"/>
              <a:buFont typeface="DM Sans Medium"/>
              <a:buNone/>
            </a:pPr>
            <a:r>
              <a:rPr b="0" i="0" lang="en-US" sz="19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Credibilidad</a:t>
            </a:r>
            <a:endParaRPr b="0" i="0" sz="1900" u="none" cap="none" strike="noStrike"/>
          </a:p>
        </p:txBody>
      </p:sp>
      <p:sp>
        <p:nvSpPr>
          <p:cNvPr id="215" name="Google Shape;215;p10"/>
          <p:cNvSpPr/>
          <p:nvPr/>
        </p:nvSpPr>
        <p:spPr>
          <a:xfrm>
            <a:off x="891302" y="6536293"/>
            <a:ext cx="6126956" cy="633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El cumplimiento de los objetivos de política monetaria y la coherencia en las acciones del banco central son cruciales.</a:t>
            </a:r>
            <a:endParaRPr b="0" i="0" sz="1550" u="none" cap="none" strike="noStrike"/>
          </a:p>
        </p:txBody>
      </p:sp>
      <p:sp>
        <p:nvSpPr>
          <p:cNvPr id="216" name="Google Shape;216;p10"/>
          <p:cNvSpPr/>
          <p:nvPr/>
        </p:nvSpPr>
        <p:spPr>
          <a:xfrm>
            <a:off x="7414260" y="5909905"/>
            <a:ext cx="6522958" cy="1458278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"/>
          <p:cNvSpPr/>
          <p:nvPr/>
        </p:nvSpPr>
        <p:spPr>
          <a:xfrm>
            <a:off x="7612261" y="6107906"/>
            <a:ext cx="2476143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00"/>
              <a:buFont typeface="DM Sans Medium"/>
              <a:buNone/>
            </a:pPr>
            <a:r>
              <a:rPr b="0" i="0" lang="en-US" sz="19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Coordinación</a:t>
            </a:r>
            <a:endParaRPr b="0" i="0" sz="1900" u="none" cap="none" strike="noStrike"/>
          </a:p>
        </p:txBody>
      </p:sp>
      <p:sp>
        <p:nvSpPr>
          <p:cNvPr id="218" name="Google Shape;218;p10"/>
          <p:cNvSpPr/>
          <p:nvPr/>
        </p:nvSpPr>
        <p:spPr>
          <a:xfrm>
            <a:off x="7612261" y="6536293"/>
            <a:ext cx="6126956" cy="633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La política monetaria debe coordinarse con otras políticas económicas para lograr un mejor desempeño macroeconómico.</a:t>
            </a:r>
            <a:endParaRPr b="0" i="0" sz="1550" u="none" cap="none" strike="noStrike"/>
          </a:p>
        </p:txBody>
      </p:sp>
      <p:sp>
        <p:nvSpPr>
          <p:cNvPr id="219" name="Google Shape;219;p10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778669" y="613410"/>
            <a:ext cx="7586663" cy="1390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350"/>
              <a:buFont typeface="DM Sans Medium"/>
              <a:buNone/>
            </a:pPr>
            <a:r>
              <a:rPr b="0" i="0" lang="en-US" sz="43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¿Qué es la Política Monetaria?</a:t>
            </a:r>
            <a:endParaRPr b="0" i="0" sz="435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778669" y="2337792"/>
            <a:ext cx="3682127" cy="3417927"/>
          </a:xfrm>
          <a:prstGeom prst="roundRect">
            <a:avLst>
              <a:gd fmla="val 976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1001078" y="2560201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50"/>
              <a:buFont typeface="DM Sans Medium"/>
              <a:buNone/>
            </a:pPr>
            <a:r>
              <a:rPr b="0" i="0" lang="en-US" sz="21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Definición</a:t>
            </a:r>
            <a:endParaRPr b="0" i="0" sz="21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1001078" y="3041333"/>
            <a:ext cx="3237309" cy="2491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La política monetaria es la estrategia implementada por el banco central de un país para controlar la oferta de dinero y las tasas de interés con el fin de alcanzar objetivos macroeconómicos.</a:t>
            </a:r>
            <a:endParaRPr b="0" i="0" sz="17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4683204" y="2337792"/>
            <a:ext cx="3682127" cy="3417927"/>
          </a:xfrm>
          <a:prstGeom prst="roundRect">
            <a:avLst>
              <a:gd fmla="val 976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905613" y="2560201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50"/>
              <a:buFont typeface="DM Sans Medium"/>
              <a:buNone/>
            </a:pPr>
            <a:r>
              <a:rPr b="0" i="0" lang="en-US" sz="21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Herramientas</a:t>
            </a:r>
            <a:endParaRPr b="0" i="0" sz="21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4905613" y="3041333"/>
            <a:ext cx="3237309" cy="2135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Los principales instrumentos utilizados son la tasa de interés de referencia, las operaciones de mercado abierto y los requisitos de encaje bancario.</a:t>
            </a:r>
            <a:endParaRPr b="0" i="0" sz="175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778669" y="5978128"/>
            <a:ext cx="7586663" cy="1637943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1001078" y="6200537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50"/>
              <a:buFont typeface="DM Sans Medium"/>
              <a:buNone/>
            </a:pPr>
            <a:r>
              <a:rPr b="0" i="0" lang="en-US" sz="21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Objetivos</a:t>
            </a:r>
            <a:endParaRPr b="0" i="0" sz="215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1001078" y="6681668"/>
            <a:ext cx="7141845" cy="711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Mantener la estabilidad de precios, promover el crecimiento económico y el pleno empleo, y evitar desequilibrios financieros.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/>
          <p:nvPr/>
        </p:nvSpPr>
        <p:spPr>
          <a:xfrm>
            <a:off x="793790" y="2177058"/>
            <a:ext cx="891861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Objetivos de la Política Monetaria</a:t>
            </a:r>
            <a:endParaRPr b="0" i="0" sz="44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793790" y="3452813"/>
            <a:ext cx="295584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Estabilidad de Precios</a:t>
            </a:r>
            <a:endParaRPr b="0" i="0" sz="220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Mantener una tasa de inflación baja y estable, lo cual ayuda a preservar el poder adquisitivo de la población y fomenta la confianza en la moneda nacional.</a:t>
            </a:r>
            <a:endParaRPr b="0" i="0" sz="175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5332928" y="3452813"/>
            <a:ext cx="321599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Crecimiento Económico</a:t>
            </a:r>
            <a:endParaRPr b="0" i="0" sz="22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Estimular el crecimiento del PIB y la creación de empleo, fomentando así el bienestar y la prosperidad de la sociedad.</a:t>
            </a:r>
            <a:endParaRPr b="0" i="0" sz="17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9872067" y="3452813"/>
            <a:ext cx="293429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Estabilidad Financiera</a:t>
            </a:r>
            <a:endParaRPr b="0" i="0" sz="220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Prevenir la formación de burbujas especulativas y mantener la solidez del sistema financiero, evitando crisis y turbulencias.</a:t>
            </a:r>
            <a:endParaRPr b="0" i="0" sz="17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280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/>
          <p:nvPr/>
        </p:nvSpPr>
        <p:spPr>
          <a:xfrm>
            <a:off x="679847" y="2964537"/>
            <a:ext cx="7983736" cy="606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800"/>
              <a:buFont typeface="DM Sans Medium"/>
              <a:buNone/>
            </a:pPr>
            <a:r>
              <a:rPr b="0" i="0" lang="en-US" sz="38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Instrumentos de Política Monetaria</a:t>
            </a:r>
            <a:endParaRPr b="0" i="0" sz="380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679847" y="5777984"/>
            <a:ext cx="13270706" cy="22860"/>
          </a:xfrm>
          <a:prstGeom prst="roundRect">
            <a:avLst>
              <a:gd fmla="val 127461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3937516" y="5098137"/>
            <a:ext cx="22860" cy="679847"/>
          </a:xfrm>
          <a:prstGeom prst="roundRect">
            <a:avLst>
              <a:gd fmla="val 127461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3730466" y="5559504"/>
            <a:ext cx="436959" cy="436959"/>
          </a:xfrm>
          <a:prstGeom prst="roundRect">
            <a:avLst>
              <a:gd fmla="val 666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3901083" y="5632252"/>
            <a:ext cx="95607" cy="291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50"/>
              <a:buFont typeface="DM Sans Medium"/>
              <a:buNone/>
            </a:pPr>
            <a:r>
              <a:rPr b="0" i="0" lang="en-US" sz="22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b="0" i="0" sz="225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2271593" y="3862864"/>
            <a:ext cx="3354586" cy="30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00"/>
              <a:buFont typeface="DM Sans Medium"/>
              <a:buNone/>
            </a:pPr>
            <a:r>
              <a:rPr b="0" i="0" lang="en-US" sz="19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Tasa de Interés de Referencia</a:t>
            </a:r>
            <a:endParaRPr b="0" i="0" sz="19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874038" y="4282678"/>
            <a:ext cx="6149816" cy="6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El banco central ajusta la tasa de interés de corto plazo para influir en las tasas de interés del mercado y la oferta de dinero.</a:t>
            </a:r>
            <a:endParaRPr b="0" i="0" sz="15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7303651" y="5777984"/>
            <a:ext cx="22860" cy="679847"/>
          </a:xfrm>
          <a:prstGeom prst="roundRect">
            <a:avLst>
              <a:gd fmla="val 127461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7096601" y="5559504"/>
            <a:ext cx="436959" cy="436959"/>
          </a:xfrm>
          <a:prstGeom prst="roundRect">
            <a:avLst>
              <a:gd fmla="val 666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7231023" y="5632252"/>
            <a:ext cx="168116" cy="291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50"/>
              <a:buFont typeface="DM Sans Medium"/>
              <a:buNone/>
            </a:pPr>
            <a:r>
              <a:rPr b="0" i="0" lang="en-US" sz="22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b="0" i="0" sz="225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5408057" y="6652022"/>
            <a:ext cx="3814167" cy="30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00"/>
              <a:buFont typeface="DM Sans Medium"/>
              <a:buNone/>
            </a:pPr>
            <a:r>
              <a:rPr b="0" i="0" lang="en-US" sz="19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Operaciones de Mercado Abierto</a:t>
            </a:r>
            <a:endParaRPr b="0" i="0" sz="190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4240173" y="7071836"/>
            <a:ext cx="6149935" cy="6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Compra y venta de títulos valores en el mercado secundario para inyectar o retirar liquidez del sistema bancario.</a:t>
            </a:r>
            <a:endParaRPr b="0" i="0" sz="150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10669905" y="5098137"/>
            <a:ext cx="22860" cy="679847"/>
          </a:xfrm>
          <a:prstGeom prst="roundRect">
            <a:avLst>
              <a:gd fmla="val 127461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10462855" y="5559504"/>
            <a:ext cx="436959" cy="436959"/>
          </a:xfrm>
          <a:prstGeom prst="roundRect">
            <a:avLst>
              <a:gd fmla="val 666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10594777" y="5632252"/>
            <a:ext cx="172998" cy="291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50"/>
              <a:buFont typeface="DM Sans Medium"/>
              <a:buNone/>
            </a:pPr>
            <a:r>
              <a:rPr b="0" i="0" lang="en-US" sz="22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b="0" i="0" sz="225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9467374" y="3862864"/>
            <a:ext cx="2428042" cy="30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00"/>
              <a:buFont typeface="DM Sans Medium"/>
              <a:buNone/>
            </a:pPr>
            <a:r>
              <a:rPr b="0" i="0" lang="en-US" sz="19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Encaje Bancario</a:t>
            </a:r>
            <a:endParaRPr b="0" i="0" sz="19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7606427" y="4282678"/>
            <a:ext cx="6149935" cy="6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Porcentaje de los depósitos que los bancos deben mantener como reservas, lo cual afecta su capacidad de crear dinero.</a:t>
            </a:r>
            <a:endParaRPr b="0" i="0" sz="150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6155769" y="556855"/>
            <a:ext cx="6607254" cy="597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750"/>
              <a:buFont typeface="DM Sans Medium"/>
              <a:buNone/>
            </a:pPr>
            <a:r>
              <a:rPr b="0" i="0" lang="en-US" sz="37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Tasa de Interés de Referencia</a:t>
            </a:r>
            <a:endParaRPr b="0" i="0" sz="3750" u="none" cap="none" strike="noStrike"/>
          </a:p>
        </p:txBody>
      </p:sp>
      <p:pic>
        <p:nvPicPr>
          <p:cNvPr descr="preencoded.png" id="120" name="Google Shape;1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5769" y="1441371"/>
            <a:ext cx="478155" cy="47815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/>
          <p:nvPr/>
        </p:nvSpPr>
        <p:spPr>
          <a:xfrm>
            <a:off x="6155769" y="2110740"/>
            <a:ext cx="2390894" cy="29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50"/>
              <a:buFont typeface="DM Sans Medium"/>
              <a:buNone/>
            </a:pPr>
            <a:r>
              <a:rPr b="0" i="0" lang="en-US" sz="18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Herramienta Clave</a:t>
            </a:r>
            <a:endParaRPr b="0" i="0" sz="185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6155769" y="2524244"/>
            <a:ext cx="7805261" cy="611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La tasa de interés de referencia es el principal instrumento utilizado por los bancos centrales para influir en las condiciones monetarias.</a:t>
            </a:r>
            <a:endParaRPr b="0" i="0" sz="1500" u="none" cap="none" strike="noStrike"/>
          </a:p>
        </p:txBody>
      </p:sp>
      <p:pic>
        <p:nvPicPr>
          <p:cNvPr descr="preencoded.png" id="123" name="Google Shape;12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5769" y="3709749"/>
            <a:ext cx="478155" cy="47815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/>
          <p:nvPr/>
        </p:nvSpPr>
        <p:spPr>
          <a:xfrm>
            <a:off x="6155769" y="4379119"/>
            <a:ext cx="2527816" cy="29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50"/>
              <a:buFont typeface="DM Sans Medium"/>
              <a:buNone/>
            </a:pPr>
            <a:r>
              <a:rPr b="0" i="0" lang="en-US" sz="18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Impacto en la Liquidez</a:t>
            </a:r>
            <a:endParaRPr b="0" i="0" sz="18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6155769" y="4792623"/>
            <a:ext cx="7805261" cy="611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Al ajustar esta tasa, el banco central puede aumentar o disminuir la cantidad de dinero circulante en la economía.</a:t>
            </a:r>
            <a:endParaRPr b="0" i="0" sz="1500" u="none" cap="none" strike="noStrike"/>
          </a:p>
        </p:txBody>
      </p:sp>
      <p:pic>
        <p:nvPicPr>
          <p:cNvPr descr="preencoded.png" id="126" name="Google Shape;12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5769" y="5978128"/>
            <a:ext cx="478155" cy="47815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/>
          <p:nvPr/>
        </p:nvSpPr>
        <p:spPr>
          <a:xfrm>
            <a:off x="6155769" y="6647498"/>
            <a:ext cx="2390894" cy="29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50"/>
              <a:buFont typeface="DM Sans Medium"/>
              <a:buNone/>
            </a:pPr>
            <a:r>
              <a:rPr b="0" i="0" lang="en-US" sz="18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Señal al Mercado</a:t>
            </a:r>
            <a:endParaRPr b="0" i="0" sz="1850" u="none" cap="none" strike="noStrike"/>
          </a:p>
        </p:txBody>
      </p:sp>
      <p:sp>
        <p:nvSpPr>
          <p:cNvPr id="128" name="Google Shape;128;p5"/>
          <p:cNvSpPr/>
          <p:nvPr/>
        </p:nvSpPr>
        <p:spPr>
          <a:xfrm>
            <a:off x="6155769" y="7061002"/>
            <a:ext cx="7805261" cy="611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Los cambios en la tasa de interés de referencia envían una señal clara a los agentes económicos sobre la orientación de la política monetaria.</a:t>
            </a:r>
            <a:endParaRPr b="0" i="0" sz="150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764143" y="3330297"/>
            <a:ext cx="8574881" cy="682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250"/>
              <a:buFont typeface="DM Sans Medium"/>
              <a:buNone/>
            </a:pPr>
            <a:r>
              <a:rPr b="0" i="0" lang="en-US" sz="42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Operaciones de Mercado Abierto</a:t>
            </a:r>
            <a:endParaRPr b="0" i="0" sz="4250" u="none" cap="none" strike="noStrike"/>
          </a:p>
        </p:txBody>
      </p:sp>
      <p:pic>
        <p:nvPicPr>
          <p:cNvPr descr="preencoded.png" id="137" name="Google Shape;13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143" y="4340066"/>
            <a:ext cx="4367332" cy="87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Compra de Títulos</a:t>
            </a:r>
            <a:endParaRPr b="0" i="0" sz="210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982385" y="6012894"/>
            <a:ext cx="3930848" cy="1397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El banco central adquiere títulos valores en el mercado secundario, inyectando liquidez al sistema bancario.</a:t>
            </a:r>
            <a:endParaRPr b="0" i="0" sz="1700" u="none" cap="none" strike="noStrike"/>
          </a:p>
        </p:txBody>
      </p:sp>
      <p:pic>
        <p:nvPicPr>
          <p:cNvPr descr="preencoded.png" id="140" name="Google Shape;14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1475" y="4340066"/>
            <a:ext cx="4367332" cy="87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Venta de Títulos</a:t>
            </a:r>
            <a:endParaRPr b="0" i="0" sz="210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El banco central vende títulos valores, retirando liquidez del sistema bancario y ejerciendo un efecto contractivo.</a:t>
            </a:r>
            <a:endParaRPr b="0" i="0" sz="1700" u="none" cap="none" strike="noStrike"/>
          </a:p>
        </p:txBody>
      </p:sp>
      <p:pic>
        <p:nvPicPr>
          <p:cNvPr descr="preencoded.png" id="143" name="Google Shape;14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98806" y="4340066"/>
            <a:ext cx="4367332" cy="87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/>
          <p:nvPr/>
        </p:nvSpPr>
        <p:spPr>
          <a:xfrm>
            <a:off x="9717048" y="5540812"/>
            <a:ext cx="3176707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Estabilización de Precios</a:t>
            </a:r>
            <a:endParaRPr b="0" i="0" sz="210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9717048" y="6012894"/>
            <a:ext cx="3930848" cy="1047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Estas operaciones permiten al banco central influir en las tasas de interés de mercado y controlar la inflación.</a:t>
            </a:r>
            <a:endParaRPr b="0" i="0" sz="1700" u="none" cap="none" strike="noStrike"/>
          </a:p>
        </p:txBody>
      </p:sp>
      <p:sp>
        <p:nvSpPr>
          <p:cNvPr id="146" name="Google Shape;146;p6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793790" y="390929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Encaje Bancario</a:t>
            </a:r>
            <a:endParaRPr b="0" i="0" sz="445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993100" y="5298400"/>
            <a:ext cx="11168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b="0" i="0" sz="265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1530906" y="5213390"/>
            <a:ext cx="28813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Reservas Obligatorias</a:t>
            </a:r>
            <a:endParaRPr b="0" i="0" sz="220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1530906" y="5703808"/>
            <a:ext cx="345924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El banco central establece un porcentaje de los depósitos que los bancos deben mantener como reservas líquidas.</a:t>
            </a:r>
            <a:endParaRPr b="0" i="0" sz="175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3886" y="5298400"/>
            <a:ext cx="196334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b="0" i="0" sz="265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5954078" y="5213390"/>
            <a:ext cx="321825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Capacidad de Préstamo</a:t>
            </a:r>
            <a:endParaRPr b="0" i="0" sz="220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5954078" y="5703808"/>
            <a:ext cx="345924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El encaje bancario limita la capacidad de los bancos para crear dinero a través de la concesión de préstamos.</a:t>
            </a:r>
            <a:endParaRPr b="0" i="0" sz="175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9794200" y="5298400"/>
            <a:ext cx="20216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b="0" i="0" sz="2650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10377249" y="5213390"/>
            <a:ext cx="293429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Estabilidad Financiera</a:t>
            </a:r>
            <a:endParaRPr b="0" i="0" sz="2200" u="none" cap="none" strike="noStrike"/>
          </a:p>
        </p:txBody>
      </p:sp>
      <p:sp>
        <p:nvSpPr>
          <p:cNvPr id="165" name="Google Shape;165;p7"/>
          <p:cNvSpPr/>
          <p:nvPr/>
        </p:nvSpPr>
        <p:spPr>
          <a:xfrm>
            <a:off x="10377249" y="5703808"/>
            <a:ext cx="345924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Este instrumento ayuda a garantizar la solvencia y liquidez del sistema bancario en momentos de tensión.</a:t>
            </a:r>
            <a:endParaRPr b="0" i="0" sz="1750" u="none" cap="none" strike="noStrike"/>
          </a:p>
        </p:txBody>
      </p:sp>
      <p:sp>
        <p:nvSpPr>
          <p:cNvPr id="166" name="Google Shape;166;p7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735330" y="909399"/>
            <a:ext cx="7673340" cy="1313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100"/>
              <a:buFont typeface="DM Sans Medium"/>
              <a:buNone/>
            </a:pPr>
            <a:r>
              <a:rPr b="0" i="0" lang="en-US" sz="4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Efectos de la Política Monetaria</a:t>
            </a:r>
            <a:endParaRPr b="0" i="0" sz="41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735330" y="2537698"/>
            <a:ext cx="7673340" cy="4782503"/>
          </a:xfrm>
          <a:prstGeom prst="roundRect">
            <a:avLst>
              <a:gd fmla="val 659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742950" y="2545318"/>
            <a:ext cx="7658100" cy="12758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952976" y="2678906"/>
            <a:ext cx="340518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Tasa de Interés</a:t>
            </a:r>
            <a:endParaRPr b="0" i="0" sz="1650" u="none" cap="none" strike="noStrike"/>
          </a:p>
        </p:txBody>
      </p:sp>
      <p:sp>
        <p:nvSpPr>
          <p:cNvPr id="177" name="Google Shape;177;p8"/>
          <p:cNvSpPr/>
          <p:nvPr/>
        </p:nvSpPr>
        <p:spPr>
          <a:xfrm>
            <a:off x="4785836" y="2678906"/>
            <a:ext cx="3405187" cy="1008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Influye en las decisiones de ahorro, inversión y consumo de los agentes económicos.</a:t>
            </a:r>
            <a:endParaRPr b="0" i="0" sz="165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742950" y="3821192"/>
            <a:ext cx="7658100" cy="12758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952976" y="3954780"/>
            <a:ext cx="340518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Oferta de Crédito</a:t>
            </a:r>
            <a:endParaRPr b="0" i="0" sz="1650" u="none" cap="none" strike="noStrike"/>
          </a:p>
        </p:txBody>
      </p:sp>
      <p:sp>
        <p:nvSpPr>
          <p:cNvPr id="180" name="Google Shape;180;p8"/>
          <p:cNvSpPr/>
          <p:nvPr/>
        </p:nvSpPr>
        <p:spPr>
          <a:xfrm>
            <a:off x="4785836" y="3954780"/>
            <a:ext cx="3405187" cy="1008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Afecta la disponibilidad y condiciones de financiamiento para empresas y hogares.</a:t>
            </a:r>
            <a:endParaRPr b="0" i="0" sz="1650" u="none" cap="none" strike="noStrike"/>
          </a:p>
        </p:txBody>
      </p:sp>
      <p:sp>
        <p:nvSpPr>
          <p:cNvPr id="181" name="Google Shape;181;p8"/>
          <p:cNvSpPr/>
          <p:nvPr/>
        </p:nvSpPr>
        <p:spPr>
          <a:xfrm>
            <a:off x="742950" y="5097066"/>
            <a:ext cx="7658100" cy="12758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952976" y="5230654"/>
            <a:ext cx="340518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Inflación</a:t>
            </a:r>
            <a:endParaRPr b="0" i="0" sz="1650" u="none" cap="none" strike="noStrike"/>
          </a:p>
        </p:txBody>
      </p:sp>
      <p:sp>
        <p:nvSpPr>
          <p:cNvPr id="183" name="Google Shape;183;p8"/>
          <p:cNvSpPr/>
          <p:nvPr/>
        </p:nvSpPr>
        <p:spPr>
          <a:xfrm>
            <a:off x="4785836" y="5230654"/>
            <a:ext cx="3405187" cy="1008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Controla la tasa de crecimiento de los precios, estabilizando el poder adquisitivo.</a:t>
            </a:r>
            <a:endParaRPr b="0" i="0" sz="1650" u="none" cap="none" strike="noStrike"/>
          </a:p>
        </p:txBody>
      </p:sp>
      <p:sp>
        <p:nvSpPr>
          <p:cNvPr id="184" name="Google Shape;184;p8"/>
          <p:cNvSpPr/>
          <p:nvPr/>
        </p:nvSpPr>
        <p:spPr>
          <a:xfrm>
            <a:off x="742950" y="6372939"/>
            <a:ext cx="7658100" cy="93964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952976" y="6506528"/>
            <a:ext cx="340518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Actividad Económica</a:t>
            </a:r>
            <a:endParaRPr b="0" i="0" sz="1650" u="none" cap="none" strike="noStrike"/>
          </a:p>
        </p:txBody>
      </p:sp>
      <p:sp>
        <p:nvSpPr>
          <p:cNvPr id="186" name="Google Shape;186;p8"/>
          <p:cNvSpPr/>
          <p:nvPr/>
        </p:nvSpPr>
        <p:spPr>
          <a:xfrm>
            <a:off x="4785836" y="6506528"/>
            <a:ext cx="3405187" cy="672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Impulsa o frena el crecimiento del PIB y la creación de empleos.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/>
          <p:nvPr/>
        </p:nvSpPr>
        <p:spPr>
          <a:xfrm>
            <a:off x="793790" y="2177058"/>
            <a:ext cx="865155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Desafíos de la Política Monetaria</a:t>
            </a:r>
            <a:endParaRPr b="0" i="0" sz="4450" u="none" cap="none" strike="noStrike"/>
          </a:p>
        </p:txBody>
      </p:sp>
      <p:sp>
        <p:nvSpPr>
          <p:cNvPr id="193" name="Google Shape;193;p9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Efectos Retardados</a:t>
            </a:r>
            <a:endParaRPr b="0" i="0" sz="2200" u="none" cap="none" strike="noStrike"/>
          </a:p>
        </p:txBody>
      </p:sp>
      <p:sp>
        <p:nvSpPr>
          <p:cNvPr id="194" name="Google Shape;194;p9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Los cambios en la política monetaria tardan en reflejarse en la economía real, lo que dificulta su sintonización fina.</a:t>
            </a:r>
            <a:endParaRPr b="0" i="0" sz="1750" u="none" cap="none" strike="noStrike"/>
          </a:p>
        </p:txBody>
      </p:sp>
      <p:sp>
        <p:nvSpPr>
          <p:cNvPr id="195" name="Google Shape;195;p9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Factores Externos</a:t>
            </a:r>
            <a:endParaRPr b="0" i="0" sz="2200" u="none" cap="none" strike="noStrike"/>
          </a:p>
        </p:txBody>
      </p:sp>
      <p:sp>
        <p:nvSpPr>
          <p:cNvPr id="196" name="Google Shape;196;p9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La globalización y la interdependencia financiera exponen a las economías domésticas a shocks externos difíciles de controlar.</a:t>
            </a:r>
            <a:endParaRPr b="0" i="0" sz="1750" u="none" cap="none" strike="noStrike"/>
          </a:p>
        </p:txBody>
      </p:sp>
      <p:sp>
        <p:nvSpPr>
          <p:cNvPr id="197" name="Google Shape;197;p9"/>
          <p:cNvSpPr/>
          <p:nvPr/>
        </p:nvSpPr>
        <p:spPr>
          <a:xfrm>
            <a:off x="9872067" y="3452813"/>
            <a:ext cx="302621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Limitaciones Prácticas</a:t>
            </a:r>
            <a:endParaRPr b="0" i="0" sz="2200" u="none" cap="none" strike="noStrike"/>
          </a:p>
        </p:txBody>
      </p:sp>
      <p:sp>
        <p:nvSpPr>
          <p:cNvPr id="198" name="Google Shape;198;p9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La efectividad de los instrumentos de política monetaria puede verse limitada por factores estructurales y regulatorios.</a:t>
            </a:r>
            <a:endParaRPr b="0" i="0" sz="1750" u="none" cap="none" strike="noStrike"/>
          </a:p>
        </p:txBody>
      </p:sp>
      <p:sp>
        <p:nvSpPr>
          <p:cNvPr id="199" name="Google Shape;199;p9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2024-11-04T14:53:32Z</dcterms:created>
  <dc:creator>PptxGenJS</dc:creator>
</cp:coreProperties>
</file>